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5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974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5406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914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13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9250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2416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428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51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251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820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B9B1D-8672-4CEF-9454-19ED59E5420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073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9B1D-8672-4CEF-9454-19ED59E5420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405C3-E5AD-429B-801A-8284E148AD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62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dpi.com/journal/forests/special_issues/0Q2394T1V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forests@mdpi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7261" y="1609633"/>
            <a:ext cx="7626873" cy="428762"/>
          </a:xfrm>
        </p:spPr>
        <p:txBody>
          <a:bodyPr>
            <a:noAutofit/>
          </a:bodyPr>
          <a:lstStyle/>
          <a:p>
            <a:pPr algn="l"/>
            <a:r>
              <a:rPr lang="en-US" altLang="zh-CN" sz="1950" b="1" dirty="0">
                <a:solidFill>
                  <a:schemeClr val="accent6">
                    <a:lumMod val="50000"/>
                  </a:schemeClr>
                </a:solidFill>
              </a:rPr>
              <a:t>An Open Access Journal</a:t>
            </a:r>
            <a:endParaRPr lang="zh-CN" altLang="en-US" sz="195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7261" y="2211476"/>
            <a:ext cx="3290707" cy="4235028"/>
          </a:xfrm>
        </p:spPr>
        <p:txBody>
          <a:bodyPr>
            <a:noAutofit/>
          </a:bodyPr>
          <a:lstStyle/>
          <a:p>
            <a:pPr algn="l"/>
            <a:r>
              <a:rPr lang="en-US" altLang="zh-CN" sz="1600" b="1" dirty="0"/>
              <a:t>Editor-in-Chief</a:t>
            </a:r>
          </a:p>
          <a:p>
            <a:pPr algn="l"/>
            <a:r>
              <a:rPr lang="en-US" altLang="zh-CN" sz="1600" dirty="0"/>
              <a:t>Prof. Dr. </a:t>
            </a:r>
            <a:r>
              <a:rPr lang="en-US" sz="1600" dirty="0"/>
              <a:t>Giacomo Alessandro </a:t>
            </a:r>
            <a:r>
              <a:rPr lang="en-US" sz="1600" dirty="0" err="1"/>
              <a:t>Gerosa</a:t>
            </a:r>
            <a:endParaRPr lang="en-US" altLang="zh-CN" sz="1600" dirty="0"/>
          </a:p>
          <a:p>
            <a:pPr algn="l"/>
            <a:r>
              <a:rPr lang="en-US" sz="1600" dirty="0"/>
              <a:t>Prof. Dr. Cate </a:t>
            </a:r>
            <a:r>
              <a:rPr lang="en-US" sz="1600" dirty="0" err="1"/>
              <a:t>Macinnis</a:t>
            </a:r>
            <a:r>
              <a:rPr lang="en-US" sz="1600" dirty="0"/>
              <a:t>-Ng</a:t>
            </a:r>
          </a:p>
          <a:p>
            <a:pPr algn="l"/>
            <a:endParaRPr lang="en-US" altLang="zh-CN" sz="1600" dirty="0"/>
          </a:p>
          <a:p>
            <a:pPr algn="l"/>
            <a:endParaRPr lang="en-US" altLang="zh-CN" sz="1600" dirty="0"/>
          </a:p>
          <a:p>
            <a:pPr algn="l"/>
            <a:endParaRPr lang="en-US" altLang="zh-CN" sz="1600" dirty="0"/>
          </a:p>
        </p:txBody>
      </p:sp>
      <p:sp>
        <p:nvSpPr>
          <p:cNvPr id="8" name="Oval 7"/>
          <p:cNvSpPr/>
          <p:nvPr/>
        </p:nvSpPr>
        <p:spPr>
          <a:xfrm>
            <a:off x="7166430" y="538955"/>
            <a:ext cx="1044949" cy="90188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1" y="698102"/>
            <a:ext cx="1903391" cy="583585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631363"/>
              </p:ext>
            </p:extLst>
          </p:nvPr>
        </p:nvGraphicFramePr>
        <p:xfrm>
          <a:off x="7259684" y="538955"/>
          <a:ext cx="876905" cy="834571"/>
        </p:xfrm>
        <a:graphic>
          <a:graphicData uri="http://schemas.openxmlformats.org/drawingml/2006/table">
            <a:tbl>
              <a:tblPr/>
              <a:tblGrid>
                <a:gridCol w="876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34571">
                <a:tc>
                  <a:txBody>
                    <a:bodyPr/>
                    <a:lstStyle/>
                    <a:p>
                      <a:pPr algn="ctr"/>
                      <a:r>
                        <a:rPr lang="en-US" sz="1600" u="none" strike="noStrike" baseline="0" dirty="0">
                          <a:solidFill>
                            <a:schemeClr val="tx1"/>
                          </a:solidFill>
                          <a:effectLst/>
                        </a:rPr>
                        <a:t>IMPACT</a:t>
                      </a:r>
                    </a:p>
                    <a:p>
                      <a:pPr algn="ctr"/>
                      <a:r>
                        <a:rPr lang="en-US" sz="1600" u="none" strike="noStrike" baseline="0" dirty="0">
                          <a:solidFill>
                            <a:schemeClr val="tx1"/>
                          </a:solidFill>
                          <a:effectLst/>
                        </a:rPr>
                        <a:t>FACTOR</a:t>
                      </a:r>
                    </a:p>
                    <a:p>
                      <a:pPr algn="ctr"/>
                      <a:r>
                        <a:rPr lang="en-US" sz="1600" u="none" strike="noStrike" baseline="0" dirty="0">
                          <a:solidFill>
                            <a:schemeClr val="tx1"/>
                          </a:solidFill>
                          <a:effectLst/>
                        </a:rPr>
                        <a:t>2.9</a:t>
                      </a:r>
                    </a:p>
                  </a:txBody>
                  <a:tcPr marL="5715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Subtitle 2"/>
          <p:cNvSpPr txBox="1">
            <a:spLocks/>
          </p:cNvSpPr>
          <p:nvPr/>
        </p:nvSpPr>
        <p:spPr>
          <a:xfrm>
            <a:off x="4078272" y="1675020"/>
            <a:ext cx="4756259" cy="42350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600" b="1" dirty="0"/>
              <a:t>Subject Areas</a:t>
            </a:r>
            <a:br>
              <a:rPr lang="en-US" altLang="zh-CN" sz="1600" b="1" dirty="0"/>
            </a:br>
            <a:endParaRPr lang="en-US" altLang="zh-CN" sz="1600" b="1" dirty="0"/>
          </a:p>
          <a:p>
            <a:pPr marL="285750" indent="-285750" algn="l">
              <a:buFont typeface="Wingdings" panose="05000000000000000000" pitchFamily="2" charset="2"/>
              <a:buChar char="l"/>
            </a:pPr>
            <a:r>
              <a:rPr lang="en-US" altLang="zh-CN" sz="1600" dirty="0"/>
              <a:t>forest ecology, management, and restoration</a:t>
            </a:r>
          </a:p>
          <a:p>
            <a:pPr marL="285750" indent="-285750" algn="l">
              <a:buFont typeface="Wingdings" panose="05000000000000000000" pitchFamily="2" charset="2"/>
              <a:buChar char="l"/>
            </a:pPr>
            <a:r>
              <a:rPr lang="en-US" altLang="zh-CN" sz="1600" dirty="0"/>
              <a:t>forest economics, natural resource policy and planning</a:t>
            </a:r>
          </a:p>
          <a:p>
            <a:pPr marL="285750" indent="-285750" algn="l">
              <a:buFont typeface="Wingdings" panose="05000000000000000000" pitchFamily="2" charset="2"/>
              <a:buChar char="l"/>
            </a:pPr>
            <a:r>
              <a:rPr lang="en-US" altLang="zh-CN" sz="1600" dirty="0" err="1"/>
              <a:t>silvicultural</a:t>
            </a:r>
            <a:r>
              <a:rPr lang="en-US" altLang="zh-CN" sz="1600" dirty="0"/>
              <a:t> systems</a:t>
            </a:r>
          </a:p>
          <a:p>
            <a:pPr marL="285750" indent="-285750" algn="l">
              <a:buFont typeface="Wingdings" panose="05000000000000000000" pitchFamily="2" charset="2"/>
              <a:buChar char="l"/>
            </a:pPr>
            <a:r>
              <a:rPr lang="en-US" altLang="zh-CN" sz="1600" dirty="0"/>
              <a:t>forest entomology, forest pathology</a:t>
            </a:r>
          </a:p>
          <a:p>
            <a:pPr marL="285750" indent="-285750" algn="l">
              <a:buFont typeface="Wingdings" panose="05000000000000000000" pitchFamily="2" charset="2"/>
              <a:buChar char="l"/>
            </a:pPr>
            <a:r>
              <a:rPr lang="en-US" altLang="zh-CN" sz="1600" dirty="0"/>
              <a:t>forest </a:t>
            </a:r>
            <a:r>
              <a:rPr lang="en-US" altLang="zh-CN" sz="1600" dirty="0" err="1"/>
              <a:t>ecophysiology</a:t>
            </a:r>
            <a:r>
              <a:rPr lang="en-US" altLang="zh-CN" sz="1600" dirty="0"/>
              <a:t> and biology</a:t>
            </a:r>
          </a:p>
          <a:p>
            <a:pPr marL="285750" indent="-285750" algn="l">
              <a:buFont typeface="Wingdings" panose="05000000000000000000" pitchFamily="2" charset="2"/>
              <a:buChar char="l"/>
            </a:pPr>
            <a:r>
              <a:rPr lang="en-US" altLang="zh-CN" sz="1600" dirty="0"/>
              <a:t>forest genetics, tree breeding and biotechnology</a:t>
            </a:r>
          </a:p>
          <a:p>
            <a:pPr marL="285750" indent="-285750" algn="l">
              <a:buFont typeface="Wingdings" panose="05000000000000000000" pitchFamily="2" charset="2"/>
              <a:buChar char="l"/>
            </a:pPr>
            <a:r>
              <a:rPr lang="en-US" altLang="zh-CN" sz="1600" dirty="0"/>
              <a:t>climate change impacts</a:t>
            </a:r>
          </a:p>
          <a:p>
            <a:pPr marL="285750" indent="-285750" algn="l">
              <a:buFont typeface="Wingdings" panose="05000000000000000000" pitchFamily="2" charset="2"/>
              <a:buChar char="l"/>
            </a:pPr>
            <a:r>
              <a:rPr lang="en-US" altLang="zh-CN" sz="1600" dirty="0"/>
              <a:t>forest biomass, quantitative methods and remote sensing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4490521" y="5996588"/>
            <a:ext cx="43440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 Journal website: mdpi.com/journal/forests</a:t>
            </a:r>
            <a:endParaRPr lang="zh-CN" alt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1" y="5843821"/>
            <a:ext cx="1575303" cy="52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900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711" y="1345331"/>
            <a:ext cx="7839777" cy="414336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1" dirty="0">
                <a:solidFill>
                  <a:schemeClr val="accent6">
                    <a:lumMod val="50000"/>
                  </a:schemeClr>
                </a:solidFill>
              </a:rPr>
              <a:t>Special Issue “</a:t>
            </a:r>
            <a:r>
              <a:rPr lang="en-US" sz="2000" b="1" dirty="0"/>
              <a:t>Methods and Technologies for Modified Wood</a:t>
            </a:r>
            <a:r>
              <a:rPr lang="en-US" altLang="zh-CN" sz="2000" b="1" dirty="0">
                <a:solidFill>
                  <a:schemeClr val="accent6">
                    <a:lumMod val="50000"/>
                  </a:schemeClr>
                </a:solidFill>
              </a:rPr>
              <a:t>"</a:t>
            </a:r>
            <a:endParaRPr lang="zh-CN" alt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4711" y="1816028"/>
            <a:ext cx="7573992" cy="4273416"/>
          </a:xfrm>
        </p:spPr>
        <p:txBody>
          <a:bodyPr>
            <a:noAutofit/>
          </a:bodyPr>
          <a:lstStyle/>
          <a:p>
            <a:pPr algn="just"/>
            <a:endParaRPr lang="en-US" sz="1400" dirty="0"/>
          </a:p>
          <a:p>
            <a:pPr algn="just"/>
            <a:r>
              <a:rPr lang="en-US" sz="1400" dirty="0"/>
              <a:t>Wood- and cellulose-based fiber modifications are a high-efficiency alternative to wood and paper treatments, enhancing properties such as durability and providing new functionalities. This topic, despite a lot of available data, still includes a lot of scientific gaps, as well as a lack of industrial utilization. This Special Issue plans to summarize the most recent advances in wood and fiber technologies, emphasizing new approaches in particular.</a:t>
            </a:r>
          </a:p>
          <a:p>
            <a:pPr algn="just"/>
            <a:r>
              <a:rPr lang="en-US" sz="1400" dirty="0"/>
              <a:t>Potential topics include, but are not limited to, the following:</a:t>
            </a:r>
          </a:p>
          <a:p>
            <a:pPr algn="just"/>
            <a:r>
              <a:rPr lang="en-US" sz="1400" dirty="0"/>
              <a:t>Wood and fiber modification by esterification and etherification</a:t>
            </a:r>
          </a:p>
          <a:p>
            <a:pPr algn="just"/>
            <a:r>
              <a:rPr lang="en-US" sz="1400" dirty="0"/>
              <a:t>Thermal wood modification</a:t>
            </a:r>
          </a:p>
          <a:p>
            <a:pPr algn="just"/>
            <a:r>
              <a:rPr lang="en-US" sz="1400" dirty="0"/>
              <a:t>New approaches to wood modification technologies</a:t>
            </a:r>
          </a:p>
          <a:p>
            <a:pPr algn="just"/>
            <a:br>
              <a:rPr lang="en-US" sz="1400" dirty="0"/>
            </a:br>
            <a:r>
              <a:rPr lang="en-US" altLang="zh-CN" sz="1200" b="1" dirty="0"/>
              <a:t>Guest Editors: </a:t>
            </a:r>
            <a:r>
              <a:rPr lang="it-IT" sz="1200" dirty="0"/>
              <a:t> </a:t>
            </a:r>
            <a:r>
              <a:rPr lang="en-US" sz="1200" dirty="0"/>
              <a:t>Dr. Waldemar </a:t>
            </a:r>
            <a:r>
              <a:rPr lang="en-US" sz="1200" dirty="0" err="1"/>
              <a:t>Perdoch</a:t>
            </a:r>
            <a:r>
              <a:rPr lang="en-US" sz="1200" dirty="0"/>
              <a:t> and Prof. Dr. </a:t>
            </a:r>
            <a:r>
              <a:rPr lang="en-US" sz="1200" dirty="0" err="1"/>
              <a:t>Bartłomiej</a:t>
            </a:r>
            <a:r>
              <a:rPr lang="en-US" sz="1200" dirty="0"/>
              <a:t> </a:t>
            </a:r>
            <a:r>
              <a:rPr lang="en-US" sz="1200" dirty="0" err="1"/>
              <a:t>Mazela</a:t>
            </a:r>
            <a:endParaRPr lang="en-US" sz="1200" dirty="0"/>
          </a:p>
          <a:p>
            <a:pPr algn="just"/>
            <a:r>
              <a:rPr lang="en-US" altLang="zh-CN" sz="1200" b="1" dirty="0"/>
              <a:t>Website: </a:t>
            </a:r>
            <a:r>
              <a:rPr lang="en-US" altLang="zh-CN" sz="1200" b="1" dirty="0">
                <a:hlinkClick r:id="rId2"/>
              </a:rPr>
              <a:t>https://www.mdpi.com/journal/forests/special_issues/0Q2394T1VE</a:t>
            </a:r>
            <a:endParaRPr lang="en-US" altLang="zh-CN" sz="1200" b="1" dirty="0"/>
          </a:p>
          <a:p>
            <a:pPr algn="just"/>
            <a:r>
              <a:rPr lang="en-US" altLang="zh-CN" sz="1200" b="1" dirty="0"/>
              <a:t>Deadline </a:t>
            </a:r>
            <a:r>
              <a:rPr lang="en-US" altLang="zh-CN" sz="1200" dirty="0"/>
              <a:t>for manuscript submissions: </a:t>
            </a:r>
            <a:r>
              <a:rPr lang="en-US" sz="1200" b="1" dirty="0"/>
              <a:t>15 October 2024</a:t>
            </a:r>
          </a:p>
          <a:p>
            <a:pPr algn="just"/>
            <a:r>
              <a:rPr lang="en-US" altLang="zh-CN" sz="1200" b="1" dirty="0"/>
              <a:t>LinkedIn: </a:t>
            </a:r>
            <a:r>
              <a:rPr lang="en-US" altLang="zh-CN" sz="1200" dirty="0"/>
              <a:t>forests@mdpi.com</a:t>
            </a:r>
          </a:p>
        </p:txBody>
      </p:sp>
      <p:sp>
        <p:nvSpPr>
          <p:cNvPr id="8" name="Oval 7"/>
          <p:cNvSpPr/>
          <p:nvPr/>
        </p:nvSpPr>
        <p:spPr>
          <a:xfrm>
            <a:off x="6897496" y="441766"/>
            <a:ext cx="879431" cy="847204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711" y="573575"/>
            <a:ext cx="1903391" cy="583585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273540"/>
              </p:ext>
            </p:extLst>
          </p:nvPr>
        </p:nvGraphicFramePr>
        <p:xfrm>
          <a:off x="6906550" y="501429"/>
          <a:ext cx="870377" cy="727878"/>
        </p:xfrm>
        <a:graphic>
          <a:graphicData uri="http://schemas.openxmlformats.org/drawingml/2006/table">
            <a:tbl>
              <a:tblPr/>
              <a:tblGrid>
                <a:gridCol w="870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7878">
                <a:tc>
                  <a:txBody>
                    <a:bodyPr/>
                    <a:lstStyle/>
                    <a:p>
                      <a:pPr algn="ctr"/>
                      <a:r>
                        <a:rPr lang="en-US" sz="1200" u="none" strike="noStrike" baseline="0" dirty="0">
                          <a:solidFill>
                            <a:schemeClr val="tx1"/>
                          </a:solidFill>
                          <a:effectLst/>
                        </a:rPr>
                        <a:t>IMPACT</a:t>
                      </a:r>
                    </a:p>
                    <a:p>
                      <a:pPr algn="ctr"/>
                      <a:r>
                        <a:rPr lang="en-US" sz="1200" u="none" strike="noStrike" baseline="0" dirty="0">
                          <a:solidFill>
                            <a:schemeClr val="tx1"/>
                          </a:solidFill>
                          <a:effectLst/>
                        </a:rPr>
                        <a:t>FACTOR</a:t>
                      </a:r>
                    </a:p>
                    <a:p>
                      <a:pPr algn="ctr"/>
                      <a:r>
                        <a:rPr lang="en-US" altLang="zh-CN" sz="1200" u="none" strike="noStrike" baseline="0" dirty="0">
                          <a:solidFill>
                            <a:schemeClr val="tx1"/>
                          </a:solidFill>
                          <a:effectLst/>
                        </a:rPr>
                        <a:t>2.9</a:t>
                      </a:r>
                      <a:endParaRPr lang="en-US" sz="1200" u="none" strike="noStrike" baseline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715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195454" y="6008443"/>
            <a:ext cx="2412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Forests Editorial Office</a:t>
            </a:r>
          </a:p>
          <a:p>
            <a:r>
              <a:rPr lang="en-US" altLang="zh-CN" sz="1200" dirty="0">
                <a:hlinkClick r:id="rId4"/>
              </a:rPr>
              <a:t>forests@mdpi.com</a:t>
            </a:r>
            <a:endParaRPr lang="en-US" altLang="zh-CN" sz="1200" dirty="0"/>
          </a:p>
          <a:p>
            <a:r>
              <a:rPr lang="en-US" altLang="zh-CN" sz="1200" dirty="0"/>
              <a:t>Twitter: @</a:t>
            </a:r>
            <a:r>
              <a:rPr lang="en-US" altLang="zh-CN" sz="1200" dirty="0" err="1"/>
              <a:t>Forests_MDPI</a:t>
            </a:r>
            <a:endParaRPr lang="en-US" altLang="zh-CN" sz="12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57" y="6008443"/>
            <a:ext cx="1575303" cy="52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767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</TotalTime>
  <Words>259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An Open Access Journal</vt:lpstr>
      <vt:lpstr>Special Issue “Methods and Technologies for Modified Wood"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mdpi</dc:creator>
  <cp:lastModifiedBy>MDPI</cp:lastModifiedBy>
  <cp:revision>53</cp:revision>
  <dcterms:created xsi:type="dcterms:W3CDTF">2015-07-27T09:16:29Z</dcterms:created>
  <dcterms:modified xsi:type="dcterms:W3CDTF">2024-04-02T08:36:34Z</dcterms:modified>
</cp:coreProperties>
</file>